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f8b1ea2b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f8b1ea2b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1f8b1ea2b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1f8b1ea2b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f8b1ea2b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f8b1ea2b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f8b1ea2b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f8b1ea2b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f8b1ea2b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f8b1ea2b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f8b1ea2b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1f8b1ea2b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1f8b1ea2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1f8b1ea2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1f8b1ea2b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1f8b1ea2b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1f8b1ea2b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1f8b1ea2b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f8b1ea2b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1f8b1ea2b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f8b1ea2b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f8b1ea2b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f8b1ea2b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f8b1ea2b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f8b1ea2b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1f8b1ea2b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9950" y="159425"/>
            <a:ext cx="8520600" cy="953400"/>
          </a:xfrm>
          <a:prstGeom prst="rect">
            <a:avLst/>
          </a:prstGeom>
        </p:spPr>
        <p:txBody>
          <a:bodyPr anchorCtr="0" anchor="b" bIns="91425" lIns="91425" spcFirstLastPara="1" rIns="91425" wrap="square" tIns="91425">
            <a:normAutofit/>
          </a:bodyPr>
          <a:lstStyle/>
          <a:p>
            <a:pPr indent="0" lvl="0" marL="0" rtl="0" algn="ctr">
              <a:lnSpc>
                <a:spcPct val="110000"/>
              </a:lnSpc>
              <a:spcBef>
                <a:spcPts val="800"/>
              </a:spcBef>
              <a:spcAft>
                <a:spcPts val="0"/>
              </a:spcAft>
              <a:buClr>
                <a:schemeClr val="dk1"/>
              </a:buClr>
              <a:buSzPts val="1100"/>
              <a:buFont typeface="Arial"/>
              <a:buNone/>
            </a:pPr>
            <a:r>
              <a:rPr lang="en" sz="1650">
                <a:solidFill>
                  <a:srgbClr val="333333"/>
                </a:solidFill>
                <a:highlight>
                  <a:srgbClr val="FFFFFF"/>
                </a:highlight>
                <a:latin typeface="Times New Roman"/>
                <a:ea typeface="Times New Roman"/>
                <a:cs typeface="Times New Roman"/>
                <a:sym typeface="Times New Roman"/>
              </a:rPr>
              <a:t>Introduction to Trinidad and Tobago</a:t>
            </a:r>
            <a:endParaRPr sz="1650">
              <a:solidFill>
                <a:srgbClr val="333333"/>
              </a:solidFill>
              <a:highlight>
                <a:srgbClr val="FFFFFF"/>
              </a:highlight>
              <a:latin typeface="Times New Roman"/>
              <a:ea typeface="Times New Roman"/>
              <a:cs typeface="Times New Roman"/>
              <a:sym typeface="Times New Roman"/>
            </a:endParaRPr>
          </a:p>
          <a:p>
            <a:pPr indent="0" lvl="0" marL="0" rtl="0" algn="l">
              <a:spcBef>
                <a:spcPts val="800"/>
              </a:spcBef>
              <a:spcAft>
                <a:spcPts val="0"/>
              </a:spcAft>
              <a:buNone/>
            </a:pPr>
            <a:r>
              <a:t/>
            </a:r>
            <a:endParaRPr sz="800"/>
          </a:p>
        </p:txBody>
      </p:sp>
      <p:sp>
        <p:nvSpPr>
          <p:cNvPr id="55" name="Google Shape;55;p13"/>
          <p:cNvSpPr txBox="1"/>
          <p:nvPr>
            <p:ph idx="1" type="subTitle"/>
          </p:nvPr>
        </p:nvSpPr>
        <p:spPr>
          <a:xfrm>
            <a:off x="269950" y="1057125"/>
            <a:ext cx="8520600" cy="319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333333"/>
                </a:solidFill>
                <a:highlight>
                  <a:srgbClr val="FFFFFF"/>
                </a:highlight>
              </a:rPr>
              <a:t>Trinidad and Tobago is a small, twin-island country in the southern section of the Caribbean, just off the coast of Venezuela. Port of Spain, its capital, and other urban centers include San Fernando and Scarborough. It is home to about 1.4 million people of various ethnic groups, including those of African and Indian descent. It is a unitary parliamentary republic with English as the official language.</a:t>
            </a:r>
            <a:endParaRPr sz="1050">
              <a:solidFill>
                <a:srgbClr val="333333"/>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050">
                <a:solidFill>
                  <a:srgbClr val="333333"/>
                </a:solidFill>
                <a:highlight>
                  <a:srgbClr val="FFFFFF"/>
                </a:highlight>
              </a:rPr>
              <a:t>Trinidad and Tobago is among the Caribbean countries with the highest GDP per capita, mainly due to its strong energy industry. The GDP of the country in 2022 was approximately $25 billion USD, and per capita GDP was $17,000 USD. The economy depends on the production and export to foreign countries of oil and natural gas, which provide a hefty share of government revenue and foreign exchange earnings. Trinidad and Tobago is the Western Hemisphere’s fourth-largest natural gas exporter. Other key components of GDP are petrochemicals, LNG, fertilizers, and non-energy sectors like tourism, agriculture, and manufacturing.</a:t>
            </a:r>
            <a:endParaRPr sz="1050">
              <a:solidFill>
                <a:srgbClr val="333333"/>
              </a:solidFill>
              <a:highlight>
                <a:srgbClr val="FFFFFF"/>
              </a:highlight>
            </a:endParaRPr>
          </a:p>
          <a:p>
            <a:pPr indent="0" lvl="0" marL="0" rtl="0" algn="l">
              <a:lnSpc>
                <a:spcPct val="115000"/>
              </a:lnSpc>
              <a:spcBef>
                <a:spcPts val="800"/>
              </a:spcBef>
              <a:spcAft>
                <a:spcPts val="800"/>
              </a:spcAft>
              <a:buClr>
                <a:schemeClr val="dk1"/>
              </a:buClr>
              <a:buSzPts val="1100"/>
              <a:buFont typeface="Arial"/>
              <a:buNone/>
            </a:pPr>
            <a:r>
              <a:rPr lang="en" sz="1050">
                <a:solidFill>
                  <a:srgbClr val="333333"/>
                </a:solidFill>
                <a:highlight>
                  <a:srgbClr val="FFFFFF"/>
                </a:highlight>
              </a:rPr>
              <a:t>Trinidad and Tobago pots boiling with color, Carnival the mood, and calypso and soca the music. On the leisure geographic perspective, it comprises stunning beaches, tropical jungles, and distinctive environments like the Caroni Marsh. Trinidad is bigger and more industrialized, while Tobago is more touristy and laid-back. Trinidad and Tobago is a relatively diversified economy, though global energy prices experience fluctuation, thanks to its established energy infrastructure and position in global markets.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GDP per Capita</a:t>
            </a:r>
            <a:endParaRPr/>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22"/>
          <p:cNvPicPr preferRelativeResize="0"/>
          <p:nvPr/>
        </p:nvPicPr>
        <p:blipFill>
          <a:blip r:embed="rId3">
            <a:alphaModFix/>
          </a:blip>
          <a:stretch>
            <a:fillRect/>
          </a:stretch>
        </p:blipFill>
        <p:spPr>
          <a:xfrm>
            <a:off x="434575" y="1716803"/>
            <a:ext cx="9144003" cy="36075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Population</a:t>
            </a:r>
            <a:endParaRPr/>
          </a:p>
        </p:txBody>
      </p:sp>
      <p:sp>
        <p:nvSpPr>
          <p:cNvPr id="128" name="Google Shape;12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 name="Google Shape;129;p23"/>
          <p:cNvPicPr preferRelativeResize="0"/>
          <p:nvPr/>
        </p:nvPicPr>
        <p:blipFill>
          <a:blip r:embed="rId3">
            <a:alphaModFix/>
          </a:blip>
          <a:stretch>
            <a:fillRect/>
          </a:stretch>
        </p:blipFill>
        <p:spPr>
          <a:xfrm>
            <a:off x="93575" y="1672796"/>
            <a:ext cx="9144003" cy="36120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Life Expectancy</a:t>
            </a:r>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59500" y="1157337"/>
            <a:ext cx="9144003" cy="34066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Homicide Rate</a:t>
            </a:r>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5"/>
          <p:cNvPicPr preferRelativeResize="0"/>
          <p:nvPr/>
        </p:nvPicPr>
        <p:blipFill>
          <a:blip r:embed="rId3">
            <a:alphaModFix/>
          </a:blip>
          <a:stretch>
            <a:fillRect/>
          </a:stretch>
        </p:blipFill>
        <p:spPr>
          <a:xfrm>
            <a:off x="44875" y="1292414"/>
            <a:ext cx="9144003" cy="3495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0000"/>
              </a:lnSpc>
              <a:spcBef>
                <a:spcPts val="1500"/>
              </a:spcBef>
              <a:spcAft>
                <a:spcPts val="0"/>
              </a:spcAft>
              <a:buClr>
                <a:schemeClr val="dk1"/>
              </a:buClr>
              <a:buSzPct val="48888"/>
              <a:buFont typeface="Arial"/>
              <a:buNone/>
            </a:pPr>
            <a:r>
              <a:rPr lang="en" sz="2250"/>
              <a:t>SWOT Analysis of Trinidad and Tobago</a:t>
            </a:r>
            <a:endParaRPr sz="2250"/>
          </a:p>
          <a:p>
            <a:pPr indent="0" lvl="0" marL="0" rtl="0" algn="l">
              <a:spcBef>
                <a:spcPts val="800"/>
              </a:spcBef>
              <a:spcAft>
                <a:spcPts val="0"/>
              </a:spcAft>
              <a:buNone/>
            </a:pPr>
            <a:r>
              <a:t/>
            </a:r>
            <a:endParaRPr/>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lnSpc>
                <a:spcPct val="110000"/>
              </a:lnSpc>
              <a:spcBef>
                <a:spcPts val="1500"/>
              </a:spcBef>
              <a:spcAft>
                <a:spcPts val="0"/>
              </a:spcAft>
              <a:buClr>
                <a:schemeClr val="dk1"/>
              </a:buClr>
              <a:buSzPct val="33657"/>
              <a:buFont typeface="Arial"/>
              <a:buNone/>
            </a:pPr>
            <a:r>
              <a:rPr lang="en" sz="3268">
                <a:solidFill>
                  <a:schemeClr val="dk1"/>
                </a:solidFill>
              </a:rPr>
              <a:t>Strength</a:t>
            </a:r>
            <a:endParaRPr sz="3268">
              <a:solidFill>
                <a:schemeClr val="dk1"/>
              </a:solidFill>
            </a:endParaRPr>
          </a:p>
          <a:p>
            <a:pPr indent="0" lvl="0" marL="0" rtl="0" algn="l">
              <a:spcBef>
                <a:spcPts val="800"/>
              </a:spcBef>
              <a:spcAft>
                <a:spcPts val="0"/>
              </a:spcAft>
              <a:buClr>
                <a:schemeClr val="dk1"/>
              </a:buClr>
              <a:buSzPct val="42830"/>
              <a:buFont typeface="Arial"/>
              <a:buNone/>
            </a:pPr>
            <a:r>
              <a:rPr lang="en" sz="2568">
                <a:solidFill>
                  <a:schemeClr val="dk1"/>
                </a:solidFill>
              </a:rPr>
              <a:t>• Trinidad and Tobago's GDP continues to grow steadily, driven by its strong petrochemical and LNG sectors.</a:t>
            </a:r>
            <a:endParaRPr sz="2568">
              <a:solidFill>
                <a:schemeClr val="dk1"/>
              </a:solidFill>
            </a:endParaRPr>
          </a:p>
          <a:p>
            <a:pPr indent="0" lvl="0" marL="0" rtl="0" algn="l">
              <a:spcBef>
                <a:spcPts val="800"/>
              </a:spcBef>
              <a:spcAft>
                <a:spcPts val="0"/>
              </a:spcAft>
              <a:buClr>
                <a:schemeClr val="dk1"/>
              </a:buClr>
              <a:buSzPct val="42830"/>
              <a:buFont typeface="Arial"/>
              <a:buNone/>
            </a:pPr>
            <a:r>
              <a:rPr lang="en" sz="2568">
                <a:solidFill>
                  <a:schemeClr val="dk1"/>
                </a:solidFill>
              </a:rPr>
              <a:t>• High GDP per capita compared to other Caribbean nations reflects economic prosperity.</a:t>
            </a:r>
            <a:endParaRPr sz="2568">
              <a:solidFill>
                <a:schemeClr val="dk1"/>
              </a:solidFill>
            </a:endParaRPr>
          </a:p>
          <a:p>
            <a:pPr indent="0" lvl="0" marL="0" rtl="0" algn="l">
              <a:spcBef>
                <a:spcPts val="800"/>
              </a:spcBef>
              <a:spcAft>
                <a:spcPts val="0"/>
              </a:spcAft>
              <a:buClr>
                <a:schemeClr val="dk1"/>
              </a:buClr>
              <a:buSzPct val="42830"/>
              <a:buFont typeface="Arial"/>
              <a:buNone/>
            </a:pPr>
            <a:r>
              <a:rPr lang="en" sz="2568">
                <a:solidFill>
                  <a:schemeClr val="dk1"/>
                </a:solidFill>
              </a:rPr>
              <a:t>• Significant investments in renewable energy and infrastructure development.</a:t>
            </a:r>
            <a:endParaRPr sz="2568">
              <a:solidFill>
                <a:schemeClr val="dk1"/>
              </a:solidFill>
            </a:endParaRPr>
          </a:p>
          <a:p>
            <a:pPr indent="0" lvl="0" marL="0" rtl="0" algn="l">
              <a:lnSpc>
                <a:spcPct val="110000"/>
              </a:lnSpc>
              <a:spcBef>
                <a:spcPts val="1500"/>
              </a:spcBef>
              <a:spcAft>
                <a:spcPts val="0"/>
              </a:spcAft>
              <a:buClr>
                <a:schemeClr val="dk1"/>
              </a:buClr>
              <a:buSzPct val="33657"/>
              <a:buFont typeface="Arial"/>
              <a:buNone/>
            </a:pPr>
            <a:r>
              <a:rPr lang="en" sz="3268">
                <a:solidFill>
                  <a:srgbClr val="333333"/>
                </a:solidFill>
                <a:highlight>
                  <a:srgbClr val="FFFFFF"/>
                </a:highlight>
              </a:rPr>
              <a:t>Weakness</a:t>
            </a:r>
            <a:endParaRPr sz="3268">
              <a:solidFill>
                <a:srgbClr val="333333"/>
              </a:solidFill>
              <a:highlight>
                <a:srgbClr val="FFFFFF"/>
              </a:highlight>
            </a:endParaRPr>
          </a:p>
          <a:p>
            <a:pPr indent="0" lvl="0" marL="0" rtl="0" algn="l">
              <a:spcBef>
                <a:spcPts val="800"/>
              </a:spcBef>
              <a:spcAft>
                <a:spcPts val="0"/>
              </a:spcAft>
              <a:buClr>
                <a:schemeClr val="dk1"/>
              </a:buClr>
              <a:buSzPct val="43680"/>
              <a:buFont typeface="Arial"/>
              <a:buNone/>
            </a:pPr>
            <a:r>
              <a:rPr lang="en" sz="2518">
                <a:solidFill>
                  <a:srgbClr val="333333"/>
                </a:solidFill>
                <a:highlight>
                  <a:srgbClr val="FFFFFF"/>
                </a:highlight>
              </a:rPr>
              <a:t>• Overdependence on energy exports makes the economy vulnerable to price fluctuations.</a:t>
            </a:r>
            <a:endParaRPr sz="2518">
              <a:solidFill>
                <a:srgbClr val="333333"/>
              </a:solidFill>
              <a:highlight>
                <a:srgbClr val="FFFFFF"/>
              </a:highlight>
            </a:endParaRPr>
          </a:p>
          <a:p>
            <a:pPr indent="0" lvl="0" marL="0" rtl="0" algn="l">
              <a:spcBef>
                <a:spcPts val="800"/>
              </a:spcBef>
              <a:spcAft>
                <a:spcPts val="0"/>
              </a:spcAft>
              <a:buNone/>
            </a:pPr>
            <a:r>
              <a:rPr lang="en" sz="2518">
                <a:solidFill>
                  <a:srgbClr val="333333"/>
                </a:solidFill>
                <a:highlight>
                  <a:srgbClr val="FFFFFF"/>
                </a:highlight>
              </a:rPr>
              <a:t>• An aging population increases healthcare costs and reduces the labor force.</a:t>
            </a:r>
            <a:endParaRPr sz="2518">
              <a:solidFill>
                <a:srgbClr val="333333"/>
              </a:solidFill>
              <a:highlight>
                <a:srgbClr val="FFFFFF"/>
              </a:highlight>
            </a:endParaRPr>
          </a:p>
          <a:p>
            <a:pPr indent="0" lvl="0" marL="0" rtl="0" algn="l">
              <a:lnSpc>
                <a:spcPct val="110000"/>
              </a:lnSpc>
              <a:spcBef>
                <a:spcPts val="1500"/>
              </a:spcBef>
              <a:spcAft>
                <a:spcPts val="0"/>
              </a:spcAft>
              <a:buNone/>
            </a:pPr>
            <a:r>
              <a:rPr lang="en" sz="3668">
                <a:solidFill>
                  <a:srgbClr val="333333"/>
                </a:solidFill>
                <a:highlight>
                  <a:srgbClr val="FFFFFF"/>
                </a:highlight>
              </a:rPr>
              <a:t>Opportunities</a:t>
            </a:r>
            <a:endParaRPr sz="3668">
              <a:solidFill>
                <a:srgbClr val="333333"/>
              </a:solidFill>
              <a:highlight>
                <a:srgbClr val="FFFFFF"/>
              </a:highlight>
            </a:endParaRPr>
          </a:p>
          <a:p>
            <a:pPr indent="0" lvl="0" marL="0" rtl="0" algn="l">
              <a:spcBef>
                <a:spcPts val="800"/>
              </a:spcBef>
              <a:spcAft>
                <a:spcPts val="0"/>
              </a:spcAft>
              <a:buNone/>
            </a:pPr>
            <a:r>
              <a:rPr lang="en" sz="2918">
                <a:solidFill>
                  <a:srgbClr val="333333"/>
                </a:solidFill>
                <a:highlight>
                  <a:srgbClr val="FFFFFF"/>
                </a:highlight>
              </a:rPr>
              <a:t>• Expanding tourism and agriculture sectors can help diversify the economy.</a:t>
            </a:r>
            <a:endParaRPr sz="2918">
              <a:solidFill>
                <a:srgbClr val="333333"/>
              </a:solidFill>
              <a:highlight>
                <a:srgbClr val="FFFFFF"/>
              </a:highlight>
            </a:endParaRPr>
          </a:p>
          <a:p>
            <a:pPr indent="0" lvl="0" marL="0" rtl="0" algn="l">
              <a:spcBef>
                <a:spcPts val="800"/>
              </a:spcBef>
              <a:spcAft>
                <a:spcPts val="0"/>
              </a:spcAft>
              <a:buNone/>
            </a:pPr>
            <a:r>
              <a:rPr lang="en" sz="2918">
                <a:solidFill>
                  <a:srgbClr val="333333"/>
                </a:solidFill>
                <a:highlight>
                  <a:srgbClr val="FFFFFF"/>
                </a:highlight>
              </a:rPr>
              <a:t>• Leveraging its strategic location to attract foreign investments and trade opportunities.</a:t>
            </a:r>
            <a:endParaRPr sz="2918">
              <a:solidFill>
                <a:srgbClr val="333333"/>
              </a:solidFill>
              <a:highlight>
                <a:srgbClr val="FFFFFF"/>
              </a:highlight>
            </a:endParaRPr>
          </a:p>
          <a:p>
            <a:pPr indent="0" lvl="0" marL="0" rtl="0" algn="l">
              <a:lnSpc>
                <a:spcPct val="110000"/>
              </a:lnSpc>
              <a:spcBef>
                <a:spcPts val="1500"/>
              </a:spcBef>
              <a:spcAft>
                <a:spcPts val="0"/>
              </a:spcAft>
              <a:buNone/>
            </a:pPr>
            <a:r>
              <a:rPr lang="en" sz="3668">
                <a:solidFill>
                  <a:srgbClr val="333333"/>
                </a:solidFill>
                <a:highlight>
                  <a:srgbClr val="FFFFFF"/>
                </a:highlight>
              </a:rPr>
              <a:t>Threats</a:t>
            </a:r>
            <a:endParaRPr sz="3668">
              <a:solidFill>
                <a:srgbClr val="333333"/>
              </a:solidFill>
              <a:highlight>
                <a:srgbClr val="FFFFFF"/>
              </a:highlight>
            </a:endParaRPr>
          </a:p>
          <a:p>
            <a:pPr indent="0" lvl="0" marL="0" rtl="0" algn="l">
              <a:spcBef>
                <a:spcPts val="800"/>
              </a:spcBef>
              <a:spcAft>
                <a:spcPts val="0"/>
              </a:spcAft>
              <a:buNone/>
            </a:pPr>
            <a:r>
              <a:rPr lang="en" sz="2918">
                <a:solidFill>
                  <a:srgbClr val="333333"/>
                </a:solidFill>
                <a:highlight>
                  <a:srgbClr val="FFFFFF"/>
                </a:highlight>
              </a:rPr>
              <a:t>• Global warming threatens coastal infrastructure and the tourism industry.</a:t>
            </a:r>
            <a:endParaRPr sz="2918">
              <a:solidFill>
                <a:srgbClr val="333333"/>
              </a:solidFill>
              <a:highlight>
                <a:srgbClr val="FFFFFF"/>
              </a:highlight>
            </a:endParaRPr>
          </a:p>
          <a:p>
            <a:pPr indent="0" lvl="0" marL="0" rtl="0" algn="l">
              <a:spcBef>
                <a:spcPts val="800"/>
              </a:spcBef>
              <a:spcAft>
                <a:spcPts val="0"/>
              </a:spcAft>
              <a:buNone/>
            </a:pPr>
            <a:r>
              <a:rPr lang="en" sz="2918">
                <a:solidFill>
                  <a:srgbClr val="333333"/>
                </a:solidFill>
                <a:highlight>
                  <a:srgbClr val="FFFFFF"/>
                </a:highlight>
              </a:rPr>
              <a:t>• Declining energy reserves pose long-term economic risks if diversification efforts fail.</a:t>
            </a:r>
            <a:endParaRPr sz="2918">
              <a:solidFill>
                <a:srgbClr val="333333"/>
              </a:solidFill>
              <a:highlight>
                <a:srgbClr val="FFFFFF"/>
              </a:highlight>
            </a:endParaRPr>
          </a:p>
          <a:p>
            <a:pPr indent="0" lvl="0" marL="0" rtl="0" algn="l">
              <a:spcBef>
                <a:spcPts val="800"/>
              </a:spcBef>
              <a:spcAft>
                <a:spcPts val="0"/>
              </a:spcAft>
              <a:buClr>
                <a:schemeClr val="dk1"/>
              </a:buClr>
              <a:buSzPct val="169230"/>
              <a:buFont typeface="Arial"/>
              <a:buNone/>
            </a:pPr>
            <a:r>
              <a:t/>
            </a:r>
            <a:endParaRPr sz="650">
              <a:solidFill>
                <a:srgbClr val="333333"/>
              </a:solidFill>
              <a:highlight>
                <a:srgbClr val="FFFFFF"/>
              </a:highlight>
            </a:endParaRPr>
          </a:p>
          <a:p>
            <a:pPr indent="0" lvl="0" marL="0" rtl="0" algn="l">
              <a:spcBef>
                <a:spcPts val="800"/>
              </a:spcBef>
              <a:spcAft>
                <a:spcPts val="0"/>
              </a:spcAft>
              <a:buClr>
                <a:schemeClr val="dk1"/>
              </a:buClr>
              <a:buSzPct val="104761"/>
              <a:buFont typeface="Arial"/>
              <a:buNone/>
            </a:pPr>
            <a:r>
              <a:t/>
            </a:r>
            <a:endParaRPr sz="1050">
              <a:solidFill>
                <a:srgbClr val="333333"/>
              </a:solidFill>
              <a:highlight>
                <a:srgbClr val="FFFFFF"/>
              </a:highlight>
            </a:endParaRPr>
          </a:p>
          <a:p>
            <a:pPr indent="0" lvl="0" marL="0" rtl="0" algn="l">
              <a:spcBef>
                <a:spcPts val="0"/>
              </a:spcBef>
              <a:spcAft>
                <a:spcPts val="1200"/>
              </a:spcAft>
              <a:buNone/>
            </a:pPr>
            <a:r>
              <a:t/>
            </a:r>
            <a:endParaRPr/>
          </a:p>
        </p:txBody>
      </p:sp>
      <p:pic>
        <p:nvPicPr>
          <p:cNvPr id="150" name="Google Shape;150;p26"/>
          <p:cNvPicPr preferRelativeResize="0"/>
          <p:nvPr/>
        </p:nvPicPr>
        <p:blipFill>
          <a:blip r:embed="rId3">
            <a:alphaModFix/>
          </a:blip>
          <a:stretch>
            <a:fillRect/>
          </a:stretch>
        </p:blipFill>
        <p:spPr>
          <a:xfrm>
            <a:off x="4067125" y="1669525"/>
            <a:ext cx="4899098" cy="278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Map</a:t>
            </a:r>
            <a:endParaRPr/>
          </a:p>
        </p:txBody>
      </p:sp>
      <p:sp>
        <p:nvSpPr>
          <p:cNvPr id="61" name="Google Shape;61;p14"/>
          <p:cNvSpPr txBox="1"/>
          <p:nvPr>
            <p:ph idx="1" type="body"/>
          </p:nvPr>
        </p:nvSpPr>
        <p:spPr>
          <a:xfrm>
            <a:off x="311700" y="1467725"/>
            <a:ext cx="8520600" cy="310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0" y="1415727"/>
            <a:ext cx="9144003" cy="32771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145525"/>
            <a:ext cx="8520600" cy="872100"/>
          </a:xfrm>
          <a:prstGeom prst="rect">
            <a:avLst/>
          </a:prstGeom>
        </p:spPr>
        <p:txBody>
          <a:bodyPr anchorCtr="0" anchor="t" bIns="91425" lIns="91425" spcFirstLastPara="1" rIns="91425" wrap="square" tIns="91425">
            <a:normAutofit fontScale="90000"/>
          </a:bodyPr>
          <a:lstStyle/>
          <a:p>
            <a:pPr indent="0" lvl="0" marL="0" rtl="0" algn="ctr">
              <a:lnSpc>
                <a:spcPct val="110000"/>
              </a:lnSpc>
              <a:spcBef>
                <a:spcPts val="800"/>
              </a:spcBef>
              <a:spcAft>
                <a:spcPts val="0"/>
              </a:spcAft>
              <a:buClr>
                <a:schemeClr val="dk1"/>
              </a:buClr>
              <a:buSzPct val="81481"/>
              <a:buFont typeface="Arial"/>
              <a:buNone/>
            </a:pPr>
            <a:r>
              <a:rPr lang="en" sz="1350">
                <a:solidFill>
                  <a:srgbClr val="333333"/>
                </a:solidFill>
                <a:highlight>
                  <a:srgbClr val="FFFFFF"/>
                </a:highlight>
              </a:rPr>
              <a:t>Tourist Attractions in Trinidad and Tobago</a:t>
            </a:r>
            <a:endParaRPr sz="1350">
              <a:solidFill>
                <a:srgbClr val="333333"/>
              </a:solidFill>
              <a:highlight>
                <a:srgbClr val="FFFFFF"/>
              </a:highlight>
            </a:endParaRPr>
          </a:p>
          <a:p>
            <a:pPr indent="0" lvl="0" marL="0" rtl="0" algn="l">
              <a:lnSpc>
                <a:spcPct val="115000"/>
              </a:lnSpc>
              <a:spcBef>
                <a:spcPts val="80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4895225" y="700675"/>
            <a:ext cx="4029200" cy="2282499"/>
          </a:xfrm>
          <a:prstGeom prst="rect">
            <a:avLst/>
          </a:prstGeom>
          <a:noFill/>
          <a:ln>
            <a:noFill/>
          </a:ln>
        </p:spPr>
      </p:pic>
      <p:pic>
        <p:nvPicPr>
          <p:cNvPr id="70" name="Google Shape;70;p15"/>
          <p:cNvPicPr preferRelativeResize="0"/>
          <p:nvPr/>
        </p:nvPicPr>
        <p:blipFill rotWithShape="1">
          <a:blip r:embed="rId4">
            <a:alphaModFix/>
          </a:blip>
          <a:srcRect b="0" l="7250" r="-7249" t="0"/>
          <a:stretch/>
        </p:blipFill>
        <p:spPr>
          <a:xfrm>
            <a:off x="4895225" y="2983175"/>
            <a:ext cx="4319898" cy="3064574"/>
          </a:xfrm>
          <a:prstGeom prst="rect">
            <a:avLst/>
          </a:prstGeom>
          <a:noFill/>
          <a:ln>
            <a:noFill/>
          </a:ln>
        </p:spPr>
      </p:pic>
      <p:pic>
        <p:nvPicPr>
          <p:cNvPr id="71" name="Google Shape;71;p15"/>
          <p:cNvPicPr preferRelativeResize="0"/>
          <p:nvPr/>
        </p:nvPicPr>
        <p:blipFill>
          <a:blip r:embed="rId5">
            <a:alphaModFix/>
          </a:blip>
          <a:stretch>
            <a:fillRect/>
          </a:stretch>
        </p:blipFill>
        <p:spPr>
          <a:xfrm>
            <a:off x="311700" y="2983175"/>
            <a:ext cx="4583526" cy="2438300"/>
          </a:xfrm>
          <a:prstGeom prst="rect">
            <a:avLst/>
          </a:prstGeom>
          <a:noFill/>
          <a:ln>
            <a:noFill/>
          </a:ln>
        </p:spPr>
      </p:pic>
      <p:pic>
        <p:nvPicPr>
          <p:cNvPr id="72" name="Google Shape;72;p15"/>
          <p:cNvPicPr preferRelativeResize="0"/>
          <p:nvPr/>
        </p:nvPicPr>
        <p:blipFill>
          <a:blip r:embed="rId6">
            <a:alphaModFix/>
          </a:blip>
          <a:stretch>
            <a:fillRect/>
          </a:stretch>
        </p:blipFill>
        <p:spPr>
          <a:xfrm>
            <a:off x="311700" y="700675"/>
            <a:ext cx="4583526" cy="2282500"/>
          </a:xfrm>
          <a:prstGeom prst="rect">
            <a:avLst/>
          </a:prstGeom>
          <a:noFill/>
          <a:ln>
            <a:noFill/>
          </a:ln>
        </p:spPr>
      </p:pic>
      <p:sp>
        <p:nvSpPr>
          <p:cNvPr id="73" name="Google Shape;73;p15"/>
          <p:cNvSpPr txBox="1"/>
          <p:nvPr/>
        </p:nvSpPr>
        <p:spPr>
          <a:xfrm>
            <a:off x="6805850" y="2432700"/>
            <a:ext cx="234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354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GDP data plot</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6"/>
          <p:cNvPicPr preferRelativeResize="0"/>
          <p:nvPr/>
        </p:nvPicPr>
        <p:blipFill>
          <a:blip r:embed="rId3">
            <a:alphaModFix/>
          </a:blip>
          <a:stretch>
            <a:fillRect/>
          </a:stretch>
        </p:blipFill>
        <p:spPr>
          <a:xfrm>
            <a:off x="-73425" y="1152471"/>
            <a:ext cx="9144003" cy="38978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GD after Differencing</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7"/>
          <p:cNvPicPr preferRelativeResize="0"/>
          <p:nvPr/>
        </p:nvPicPr>
        <p:blipFill>
          <a:blip r:embed="rId3">
            <a:alphaModFix/>
          </a:blip>
          <a:stretch>
            <a:fillRect/>
          </a:stretch>
        </p:blipFill>
        <p:spPr>
          <a:xfrm>
            <a:off x="0" y="1193571"/>
            <a:ext cx="9144003" cy="37772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ACF and PACF</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8"/>
          <p:cNvPicPr preferRelativeResize="0"/>
          <p:nvPr/>
        </p:nvPicPr>
        <p:blipFill>
          <a:blip r:embed="rId3">
            <a:alphaModFix/>
          </a:blip>
          <a:stretch>
            <a:fillRect/>
          </a:stretch>
        </p:blipFill>
        <p:spPr>
          <a:xfrm>
            <a:off x="0" y="1248734"/>
            <a:ext cx="9144003" cy="35138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ARIMA Forecast</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9"/>
          <p:cNvPicPr preferRelativeResize="0"/>
          <p:nvPr/>
        </p:nvPicPr>
        <p:blipFill>
          <a:blip r:embed="rId3">
            <a:alphaModFix/>
          </a:blip>
          <a:stretch>
            <a:fillRect/>
          </a:stretch>
        </p:blipFill>
        <p:spPr>
          <a:xfrm>
            <a:off x="156225" y="1324088"/>
            <a:ext cx="9144003" cy="3571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Jamaica to Trinidad &amp; Tobago</a:t>
            </a:r>
            <a:endParaRPr/>
          </a:p>
        </p:txBody>
      </p:sp>
      <p:sp>
        <p:nvSpPr>
          <p:cNvPr id="107" name="Google Shape;10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20"/>
          <p:cNvPicPr preferRelativeResize="0"/>
          <p:nvPr/>
        </p:nvPicPr>
        <p:blipFill rotWithShape="1">
          <a:blip r:embed="rId3">
            <a:alphaModFix/>
          </a:blip>
          <a:srcRect b="2919" l="0" r="0" t="-2920"/>
          <a:stretch/>
        </p:blipFill>
        <p:spPr>
          <a:xfrm>
            <a:off x="-45575" y="1238088"/>
            <a:ext cx="9144003" cy="3330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GDP </a:t>
            </a:r>
            <a:r>
              <a:rPr lang="en"/>
              <a:t>Comparison</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1"/>
          <p:cNvPicPr preferRelativeResize="0"/>
          <p:nvPr/>
        </p:nvPicPr>
        <p:blipFill>
          <a:blip r:embed="rId3">
            <a:alphaModFix/>
          </a:blip>
          <a:stretch>
            <a:fillRect/>
          </a:stretch>
        </p:blipFill>
        <p:spPr>
          <a:xfrm>
            <a:off x="0" y="1236221"/>
            <a:ext cx="9144003" cy="39424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